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1.jpg" ContentType="image/png"/>
  <Override PartName="/ppt/media/image33.jpg" ContentType="image/png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57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1" r:id="rId19"/>
    <p:sldId id="258" r:id="rId20"/>
    <p:sldId id="276" r:id="rId21"/>
    <p:sldId id="277" r:id="rId22"/>
    <p:sldId id="275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 slaj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r-Latn-CS" smtClean="0"/>
              <a:t>Kliknite i uredite stil podnaslova mastera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r-Latn-CS" smtClean="0"/>
              <a:t>Kliknite na ikonu i dodajte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nat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sr-Latn-CS" smtClean="0"/>
              <a:t>Kliknite i uredite tekst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a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e sli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r-Latn-CS" smtClean="0"/>
              <a:t>Kliknite na ikonu i dodajte sliku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r-Latn-CS" smtClean="0"/>
              <a:t>Kliknite na ikonu i dodajte sliku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r-Latn-CS" smtClean="0"/>
              <a:t>Kliknite na ikonu i dodajte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vertikaln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r-Latn-CS" smtClean="0"/>
              <a:t>Kliknite i uredite tekst</a:t>
            </a:r>
          </a:p>
          <a:p>
            <a:pPr lvl="1"/>
            <a:r>
              <a:rPr lang="sr-Latn-CS" smtClean="0"/>
              <a:t>Drugi nivo</a:t>
            </a:r>
          </a:p>
          <a:p>
            <a:pPr lvl="2"/>
            <a:r>
              <a:rPr lang="sr-Latn-CS" smtClean="0"/>
              <a:t>Treći nivo</a:t>
            </a:r>
          </a:p>
          <a:p>
            <a:pPr lvl="3"/>
            <a:r>
              <a:rPr lang="sr-Latn-CS" smtClean="0"/>
              <a:t>Četvrti nivo</a:t>
            </a:r>
          </a:p>
          <a:p>
            <a:pPr lvl="4"/>
            <a:r>
              <a:rPr lang="sr-Latn-CS" smtClean="0"/>
              <a:t>Peti nivo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n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r-Latn-CS" smtClean="0"/>
              <a:t>Kliknite i uredite tekst</a:t>
            </a:r>
          </a:p>
          <a:p>
            <a:pPr lvl="1"/>
            <a:r>
              <a:rPr lang="sr-Latn-CS" smtClean="0"/>
              <a:t>Drugi nivo</a:t>
            </a:r>
          </a:p>
          <a:p>
            <a:pPr lvl="2"/>
            <a:r>
              <a:rPr lang="sr-Latn-CS" smtClean="0"/>
              <a:t>Treći nivo</a:t>
            </a:r>
          </a:p>
          <a:p>
            <a:pPr lvl="3"/>
            <a:r>
              <a:rPr lang="sr-Latn-CS" smtClean="0"/>
              <a:t>Četvrti nivo</a:t>
            </a:r>
          </a:p>
          <a:p>
            <a:pPr lvl="4"/>
            <a:r>
              <a:rPr lang="sr-Latn-CS" smtClean="0"/>
              <a:t>Peti nivo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r-Latn-CS" smtClean="0"/>
              <a:t>Kliknite i uredite tekst</a:t>
            </a:r>
          </a:p>
          <a:p>
            <a:pPr lvl="1"/>
            <a:r>
              <a:rPr lang="sr-Latn-CS" smtClean="0"/>
              <a:t>Drugi nivo</a:t>
            </a:r>
          </a:p>
          <a:p>
            <a:pPr lvl="2"/>
            <a:r>
              <a:rPr lang="sr-Latn-CS" smtClean="0"/>
              <a:t>Treći nivo</a:t>
            </a:r>
          </a:p>
          <a:p>
            <a:pPr lvl="3"/>
            <a:r>
              <a:rPr lang="sr-Latn-CS" smtClean="0"/>
              <a:t>Četvrti nivo</a:t>
            </a:r>
          </a:p>
          <a:p>
            <a:pPr lvl="4"/>
            <a:r>
              <a:rPr lang="sr-Latn-CS" smtClean="0"/>
              <a:t>Peti nivo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r-Latn-CS" smtClean="0"/>
              <a:t>Kliknite i uredite tekst</a:t>
            </a:r>
          </a:p>
          <a:p>
            <a:pPr lvl="1"/>
            <a:r>
              <a:rPr lang="sr-Latn-CS" smtClean="0"/>
              <a:t>Drugi nivo</a:t>
            </a:r>
          </a:p>
          <a:p>
            <a:pPr lvl="2"/>
            <a:r>
              <a:rPr lang="sr-Latn-CS" smtClean="0"/>
              <a:t>Treći nivo</a:t>
            </a:r>
          </a:p>
          <a:p>
            <a:pPr lvl="3"/>
            <a:r>
              <a:rPr lang="sr-Latn-CS" smtClean="0"/>
              <a:t>Četvrti nivo</a:t>
            </a:r>
          </a:p>
          <a:p>
            <a:pPr lvl="4"/>
            <a:r>
              <a:rPr lang="sr-Latn-CS" smtClean="0"/>
              <a:t>Peti nivo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r-Latn-CS" smtClean="0"/>
              <a:t>Kliknite i uredite tekst</a:t>
            </a:r>
          </a:p>
          <a:p>
            <a:pPr lvl="1"/>
            <a:r>
              <a:rPr lang="sr-Latn-CS" smtClean="0"/>
              <a:t>Drugi nivo</a:t>
            </a:r>
          </a:p>
          <a:p>
            <a:pPr lvl="2"/>
            <a:r>
              <a:rPr lang="sr-Latn-CS" smtClean="0"/>
              <a:t>Treći nivo</a:t>
            </a:r>
          </a:p>
          <a:p>
            <a:pPr lvl="3"/>
            <a:r>
              <a:rPr lang="sr-Latn-CS" smtClean="0"/>
              <a:t>Četvrti nivo</a:t>
            </a:r>
          </a:p>
          <a:p>
            <a:pPr lvl="4"/>
            <a:r>
              <a:rPr lang="sr-Latn-CS" smtClean="0"/>
              <a:t>Peti nivo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eđe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r-Latn-CS" smtClean="0"/>
              <a:t>Kliknite i uredite tekst</a:t>
            </a:r>
          </a:p>
          <a:p>
            <a:pPr lvl="1"/>
            <a:r>
              <a:rPr lang="sr-Latn-CS" smtClean="0"/>
              <a:t>Drugi nivo</a:t>
            </a:r>
          </a:p>
          <a:p>
            <a:pPr lvl="2"/>
            <a:r>
              <a:rPr lang="sr-Latn-CS" smtClean="0"/>
              <a:t>Treći nivo</a:t>
            </a:r>
          </a:p>
          <a:p>
            <a:pPr lvl="3"/>
            <a:r>
              <a:rPr lang="sr-Latn-CS" smtClean="0"/>
              <a:t>Četvrti nivo</a:t>
            </a:r>
          </a:p>
          <a:p>
            <a:pPr lvl="4"/>
            <a:r>
              <a:rPr lang="sr-Latn-CS" smtClean="0"/>
              <a:t>Peti nivo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r-Latn-CS" smtClean="0"/>
              <a:t>Kliknite i uredite tekst</a:t>
            </a:r>
          </a:p>
          <a:p>
            <a:pPr lvl="1"/>
            <a:r>
              <a:rPr lang="sr-Latn-CS" smtClean="0"/>
              <a:t>Drugi nivo</a:t>
            </a:r>
          </a:p>
          <a:p>
            <a:pPr lvl="2"/>
            <a:r>
              <a:rPr lang="sr-Latn-CS" smtClean="0"/>
              <a:t>Treći nivo</a:t>
            </a:r>
          </a:p>
          <a:p>
            <a:pPr lvl="3"/>
            <a:r>
              <a:rPr lang="sr-Latn-CS" smtClean="0"/>
              <a:t>Četvrti nivo</a:t>
            </a:r>
          </a:p>
          <a:p>
            <a:pPr lvl="4"/>
            <a:r>
              <a:rPr lang="sr-Latn-CS" smtClean="0"/>
              <a:t>Peti nivo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r-Latn-CS" smtClean="0"/>
              <a:t>Kliknite i uredite tekst</a:t>
            </a:r>
          </a:p>
          <a:p>
            <a:pPr lvl="1"/>
            <a:r>
              <a:rPr lang="sr-Latn-CS" smtClean="0"/>
              <a:t>Drugi nivo</a:t>
            </a:r>
          </a:p>
          <a:p>
            <a:pPr lvl="2"/>
            <a:r>
              <a:rPr lang="sr-Latn-CS" smtClean="0"/>
              <a:t>Treći nivo</a:t>
            </a:r>
          </a:p>
          <a:p>
            <a:pPr lvl="3"/>
            <a:r>
              <a:rPr lang="sr-Latn-CS" smtClean="0"/>
              <a:t>Četvrti nivo</a:t>
            </a:r>
          </a:p>
          <a:p>
            <a:pPr lvl="4"/>
            <a:r>
              <a:rPr lang="sr-Latn-CS" smtClean="0"/>
              <a:t>Peti nivo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r-Latn-CS" smtClean="0"/>
              <a:t>Kliknite na ikonu i dodajte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r-Latn-CS" smtClean="0"/>
              <a:t>Kliknite i uredite tekst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r-Latn-CS" smtClean="0"/>
              <a:t>Kliknite i uredite naslov mastera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r-Latn-CS" smtClean="0"/>
              <a:t>Kliknite i uredite tekst</a:t>
            </a:r>
          </a:p>
          <a:p>
            <a:pPr lvl="1"/>
            <a:r>
              <a:rPr lang="sr-Latn-CS" smtClean="0"/>
              <a:t>Drugi nivo</a:t>
            </a:r>
          </a:p>
          <a:p>
            <a:pPr lvl="2"/>
            <a:r>
              <a:rPr lang="sr-Latn-CS" smtClean="0"/>
              <a:t>Treći nivo</a:t>
            </a:r>
          </a:p>
          <a:p>
            <a:pPr lvl="3"/>
            <a:r>
              <a:rPr lang="sr-Latn-CS" smtClean="0"/>
              <a:t>Četvrti nivo</a:t>
            </a:r>
          </a:p>
          <a:p>
            <a:pPr lvl="4"/>
            <a:r>
              <a:rPr lang="sr-Latn-CS" smtClean="0"/>
              <a:t>Peti nivo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154955" y="1069428"/>
            <a:ext cx="8825658" cy="3329581"/>
          </a:xfrm>
        </p:spPr>
        <p:txBody>
          <a:bodyPr/>
          <a:lstStyle/>
          <a:p>
            <a:r>
              <a:rPr lang="sr-Cyrl-RS" sz="4000" b="1" dirty="0"/>
              <a:t>Предвиђање </a:t>
            </a:r>
            <a:r>
              <a:rPr lang="sr-Cyrl-RS" sz="4000" b="1" dirty="0" smtClean="0"/>
              <a:t>биљних болести биљке </a:t>
            </a:r>
            <a:r>
              <a:rPr lang="sr-Cyrl-RS" sz="4000" b="1" dirty="0"/>
              <a:t>малине употребом конволуција у дубоким неуронским мрежама 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154955" y="5155753"/>
            <a:ext cx="8825658" cy="861420"/>
          </a:xfrm>
        </p:spPr>
        <p:txBody>
          <a:bodyPr>
            <a:normAutofit fontScale="92500" lnSpcReduction="10000"/>
          </a:bodyPr>
          <a:lstStyle/>
          <a:p>
            <a:r>
              <a:rPr lang="sr-Cyrl-RS" sz="2400" b="1" cap="none" dirty="0" smtClean="0">
                <a:latin typeface="+mn-lt"/>
              </a:rPr>
              <a:t>Милић Ленка, студент</a:t>
            </a:r>
          </a:p>
          <a:p>
            <a:r>
              <a:rPr lang="sr-Cyrl-RS" sz="2400" b="1" cap="none" dirty="0" smtClean="0">
                <a:latin typeface="+mn-lt"/>
              </a:rPr>
              <a:t>Број индекса 579/2015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46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40704" y="153172"/>
            <a:ext cx="9404723" cy="4623779"/>
          </a:xfrm>
        </p:spPr>
        <p:txBody>
          <a:bodyPr/>
          <a:lstStyle/>
          <a:p>
            <a:pPr lvl="0" algn="ctr"/>
            <a:r>
              <a:rPr lang="sr-Cyrl-RS" sz="4800" dirty="0"/>
              <a:t>Стање малине узроковано малинином </a:t>
            </a:r>
            <a:r>
              <a:rPr lang="sr-Cyrl-RS" sz="4800" dirty="0" smtClean="0"/>
              <a:t>мушицом</a:t>
            </a:r>
            <a:r>
              <a:rPr lang="sr-Cyrl-RS" sz="8800" dirty="0"/>
              <a:t/>
            </a:r>
            <a:br>
              <a:rPr lang="sr-Cyrl-RS" sz="8800" dirty="0"/>
            </a:br>
            <a:r>
              <a:rPr lang="sr-Cyrl-RS" sz="1800" dirty="0"/>
              <a:t>гљивично обољење</a:t>
            </a:r>
            <a:endParaRPr lang="en-US" sz="1800" dirty="0"/>
          </a:p>
        </p:txBody>
      </p:sp>
      <p:sp>
        <p:nvSpPr>
          <p:cNvPr id="5" name="Pravougaonik 4"/>
          <p:cNvSpPr/>
          <p:nvPr/>
        </p:nvSpPr>
        <p:spPr>
          <a:xfrm>
            <a:off x="8186585" y="2505421"/>
            <a:ext cx="34449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dirty="0" smtClean="0"/>
              <a:t>Малинина мушица Галица је активна током периода кад малина цвета и у облику ларве проводи зиму у галама које изгледају као испупчења на стабљици малине.</a:t>
            </a:r>
          </a:p>
          <a:p>
            <a:endParaRPr lang="sr-Cyrl-RS" dirty="0"/>
          </a:p>
          <a:p>
            <a:r>
              <a:rPr lang="sr-Cyrl-RS" dirty="0" smtClean="0"/>
              <a:t>Симптоми се не могу препознати зато што се ларве налазе унутар стабљика. </a:t>
            </a:r>
            <a:endParaRPr lang="en-US" dirty="0"/>
          </a:p>
        </p:txBody>
      </p:sp>
      <p:pic>
        <p:nvPicPr>
          <p:cNvPr id="7" name="Čuvar mesta za sadržaj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70" y="2115701"/>
            <a:ext cx="3400131" cy="4195762"/>
          </a:xfr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767" y="3101374"/>
            <a:ext cx="3339962" cy="22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9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74220" y="326594"/>
            <a:ext cx="9404723" cy="1400530"/>
          </a:xfrm>
        </p:spPr>
        <p:txBody>
          <a:bodyPr/>
          <a:lstStyle/>
          <a:p>
            <a:pPr lvl="0" algn="ctr"/>
            <a:r>
              <a:rPr lang="sr-Cyrl-RS" sz="5400" dirty="0"/>
              <a:t>Наранџаста </a:t>
            </a:r>
            <a:r>
              <a:rPr lang="sr-Cyrl-RS" sz="5400" dirty="0" smtClean="0"/>
              <a:t>рђа</a:t>
            </a:r>
            <a:br>
              <a:rPr lang="sr-Cyrl-RS" sz="5400" dirty="0" smtClean="0"/>
            </a:br>
            <a:r>
              <a:rPr lang="sr-Cyrl-RS" sz="2000" dirty="0" smtClean="0"/>
              <a:t>гљивична болест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Čuvar mesta za sadržaj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0" y="2068790"/>
            <a:ext cx="5518041" cy="3948495"/>
          </a:xfrm>
        </p:spPr>
      </p:pic>
      <p:sp>
        <p:nvSpPr>
          <p:cNvPr id="5" name="Pravougaonik 4"/>
          <p:cNvSpPr/>
          <p:nvPr/>
        </p:nvSpPr>
        <p:spPr>
          <a:xfrm>
            <a:off x="6763407" y="2334877"/>
            <a:ext cx="39413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dirty="0" smtClean="0"/>
              <a:t>Болест се јавља у пролеће са порастом температуре. За клијање болести довољна је мала количина падавина.</a:t>
            </a:r>
          </a:p>
          <a:p>
            <a:endParaRPr lang="sr-Cyrl-RS" dirty="0"/>
          </a:p>
          <a:p>
            <a:r>
              <a:rPr lang="sr-Cyrl-RS" dirty="0" smtClean="0"/>
              <a:t>Симптоми су наранџасте пеге на листовима малине.</a:t>
            </a:r>
          </a:p>
          <a:p>
            <a:endParaRPr lang="sr-Cyrl-RS" dirty="0"/>
          </a:p>
          <a:p>
            <a:r>
              <a:rPr lang="sr-Cyrl-RS" dirty="0" smtClean="0"/>
              <a:t>Болест се такође може препознати уколико су са доње стране листа пеге смеђе боје због чега се оно суши и опада.</a:t>
            </a:r>
          </a:p>
        </p:txBody>
      </p:sp>
    </p:spTree>
    <p:extLst>
      <p:ext uri="{BB962C8B-B14F-4D97-AF65-F5344CB8AC3E}">
        <p14:creationId xmlns:p14="http://schemas.microsoft.com/office/powerpoint/2010/main" val="37884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45130" y="232002"/>
            <a:ext cx="9404723" cy="2637323"/>
          </a:xfrm>
        </p:spPr>
        <p:txBody>
          <a:bodyPr/>
          <a:lstStyle/>
          <a:p>
            <a:pPr lvl="0" algn="ctr"/>
            <a:r>
              <a:rPr lang="sr-Cyrl-RS" sz="4800" dirty="0"/>
              <a:t>Пламењача корена </a:t>
            </a:r>
            <a:r>
              <a:rPr lang="sr-Cyrl-RS" sz="4800" dirty="0" smtClean="0"/>
              <a:t>малине</a:t>
            </a:r>
            <a:r>
              <a:rPr lang="sr-Cyrl-RS" sz="4400" dirty="0" smtClean="0"/>
              <a:t/>
            </a:r>
            <a:br>
              <a:rPr lang="sr-Cyrl-RS" sz="4400" dirty="0" smtClean="0"/>
            </a:br>
            <a:r>
              <a:rPr lang="sr-Cyrl-RS" sz="2000" dirty="0" smtClean="0"/>
              <a:t>бактеријско </a:t>
            </a:r>
            <a:r>
              <a:rPr lang="sr-Cyrl-RS" sz="2000" dirty="0"/>
              <a:t>обољење</a:t>
            </a:r>
            <a:endParaRPr lang="en-US" sz="2000" dirty="0"/>
          </a:p>
        </p:txBody>
      </p:sp>
      <p:pic>
        <p:nvPicPr>
          <p:cNvPr id="4" name="Čuvar mesta za sadržaj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2" y="2080269"/>
            <a:ext cx="5943764" cy="4457822"/>
          </a:xfrm>
        </p:spPr>
      </p:pic>
      <p:sp>
        <p:nvSpPr>
          <p:cNvPr id="5" name="Pravougaonik 4"/>
          <p:cNvSpPr/>
          <p:nvPr/>
        </p:nvSpPr>
        <p:spPr>
          <a:xfrm>
            <a:off x="7283670" y="2869325"/>
            <a:ext cx="36418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dirty="0" smtClean="0"/>
              <a:t>Инфекција почиње током лета када лишће постаје црвенкасто. </a:t>
            </a:r>
          </a:p>
          <a:p>
            <a:endParaRPr lang="sr-Cyrl-RS" dirty="0"/>
          </a:p>
          <a:p>
            <a:r>
              <a:rPr lang="sr-Cyrl-RS" dirty="0" smtClean="0"/>
              <a:t>Симптоми на корену су јасна одвојена линија између здравог ткива и оболелог ткива црвене боје.</a:t>
            </a:r>
          </a:p>
          <a:p>
            <a:endParaRPr lang="sr-Cyrl-RS" dirty="0"/>
          </a:p>
          <a:p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26776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09173" y="240911"/>
            <a:ext cx="9404723" cy="1400530"/>
          </a:xfrm>
        </p:spPr>
        <p:txBody>
          <a:bodyPr/>
          <a:lstStyle/>
          <a:p>
            <a:pPr algn="ctr"/>
            <a:r>
              <a:rPr lang="sr-Cyrl-RS" dirty="0"/>
              <a:t>Љубичаста </a:t>
            </a:r>
            <a:r>
              <a:rPr lang="sr-Cyrl-RS" dirty="0" smtClean="0"/>
              <a:t>пегавост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Čuvar mesta za sadržaj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30" y="1641441"/>
            <a:ext cx="5864335" cy="4188809"/>
          </a:xfrm>
        </p:spPr>
      </p:pic>
      <p:sp>
        <p:nvSpPr>
          <p:cNvPr id="5" name="Pravougaonik 4"/>
          <p:cNvSpPr/>
          <p:nvPr/>
        </p:nvSpPr>
        <p:spPr>
          <a:xfrm>
            <a:off x="7363208" y="2166184"/>
            <a:ext cx="31770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dirty="0" smtClean="0"/>
              <a:t>Прво симптоми се јављају крајем јуна на лишћу младих изданака. Јављају се ситне, тамне пеге са жутим ободом на ивицама лишћа.</a:t>
            </a:r>
          </a:p>
          <a:p>
            <a:endParaRPr lang="sr-Cyrl-RS" dirty="0"/>
          </a:p>
          <a:p>
            <a:r>
              <a:rPr lang="sr-Cyrl-RS" dirty="0" smtClean="0"/>
              <a:t>Упечатљиви симптом је некроза између нерава у облику латиничног слова </a:t>
            </a:r>
            <a:r>
              <a:rPr lang="en-US" dirty="0" smtClean="0"/>
              <a:t>“</a:t>
            </a:r>
            <a:r>
              <a:rPr lang="sr-Cyrl-RS" dirty="0" smtClean="0"/>
              <a:t>в</a:t>
            </a:r>
            <a:r>
              <a:rPr lang="en-US" dirty="0" smtClean="0"/>
              <a:t>”</a:t>
            </a:r>
            <a:r>
              <a:rPr lang="sr-Cyrl-RS" dirty="0" smtClean="0"/>
              <a:t>.</a:t>
            </a: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14004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5297" y="295062"/>
            <a:ext cx="9404723" cy="1400530"/>
          </a:xfrm>
        </p:spPr>
        <p:txBody>
          <a:bodyPr/>
          <a:lstStyle/>
          <a:p>
            <a:pPr algn="ctr"/>
            <a:r>
              <a:rPr lang="sr-Cyrl-RS" sz="5400" dirty="0" smtClean="0"/>
              <a:t>Вирус патуљастог раста</a:t>
            </a:r>
            <a:r>
              <a:rPr lang="en-US" sz="5400" dirty="0" smtClean="0"/>
              <a:t/>
            </a:r>
            <a:br>
              <a:rPr lang="en-US" sz="5400" dirty="0" smtClean="0"/>
            </a:br>
            <a:endParaRPr lang="en-US" sz="5400" dirty="0"/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7706045" y="2231620"/>
            <a:ext cx="3554460" cy="4395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Cyrl-RS" sz="1800" dirty="0" smtClean="0"/>
              <a:t>Вирус патуљастог раста малине се преноси путем полена.</a:t>
            </a:r>
          </a:p>
          <a:p>
            <a:pPr marL="0" indent="0">
              <a:buNone/>
            </a:pPr>
            <a:r>
              <a:rPr lang="sr-Cyrl-RS" sz="1800" dirty="0" smtClean="0"/>
              <a:t>Симптом је мали раст плода малине.</a:t>
            </a:r>
            <a:endParaRPr lang="en-US" sz="18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77" y="1695592"/>
            <a:ext cx="5882756" cy="44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74220" y="295063"/>
            <a:ext cx="9404723" cy="1400530"/>
          </a:xfrm>
        </p:spPr>
        <p:txBody>
          <a:bodyPr/>
          <a:lstStyle/>
          <a:p>
            <a:pPr lvl="0" algn="ctr"/>
            <a:r>
              <a:rPr lang="sr-Cyrl-RS" sz="5400" dirty="0"/>
              <a:t>Вирус тачкастог листа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Čuvar mesta za sadržaj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62" y="1695593"/>
            <a:ext cx="5642990" cy="4232241"/>
          </a:xfrm>
        </p:spPr>
      </p:pic>
      <p:sp>
        <p:nvSpPr>
          <p:cNvPr id="5" name="Pravougaonik 4"/>
          <p:cNvSpPr/>
          <p:nvPr/>
        </p:nvSpPr>
        <p:spPr>
          <a:xfrm>
            <a:off x="7535917" y="2393509"/>
            <a:ext cx="29481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dirty="0" smtClean="0"/>
              <a:t>Гливица </a:t>
            </a:r>
            <a:r>
              <a:rPr lang="en-US" dirty="0"/>
              <a:t>Sphaerulina </a:t>
            </a:r>
            <a:r>
              <a:rPr lang="en-US" dirty="0" smtClean="0"/>
              <a:t>rubi</a:t>
            </a:r>
            <a:r>
              <a:rPr lang="sr-Cyrl-RS" dirty="0" smtClean="0"/>
              <a:t> изазива опадање листова биљке у раној јесени.</a:t>
            </a:r>
          </a:p>
          <a:p>
            <a:endParaRPr lang="sr-Cyrl-RS" dirty="0"/>
          </a:p>
          <a:p>
            <a:r>
              <a:rPr lang="sr-Cyrl-RS" dirty="0" smtClean="0"/>
              <a:t>Симптоми су светле мрље на листовима малине.</a:t>
            </a:r>
          </a:p>
        </p:txBody>
      </p:sp>
    </p:spTree>
    <p:extLst>
      <p:ext uri="{BB962C8B-B14F-4D97-AF65-F5344CB8AC3E}">
        <p14:creationId xmlns:p14="http://schemas.microsoft.com/office/powerpoint/2010/main" val="35344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45130" y="168939"/>
            <a:ext cx="9404723" cy="1400530"/>
          </a:xfrm>
        </p:spPr>
        <p:txBody>
          <a:bodyPr/>
          <a:lstStyle/>
          <a:p>
            <a:pPr lvl="0" algn="ctr"/>
            <a:r>
              <a:rPr lang="sr-Cyrl-RS" sz="5400" dirty="0"/>
              <a:t>Мозаик вирус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Čuvar mesta za sadržaj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1214492"/>
            <a:ext cx="3472089" cy="5216014"/>
          </a:xfrm>
        </p:spPr>
      </p:pic>
      <p:sp>
        <p:nvSpPr>
          <p:cNvPr id="5" name="Pravougaonik 4"/>
          <p:cNvSpPr/>
          <p:nvPr/>
        </p:nvSpPr>
        <p:spPr>
          <a:xfrm>
            <a:off x="8465418" y="2081049"/>
            <a:ext cx="31688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dirty="0" smtClean="0"/>
              <a:t>Вирус је један од најчешћих и најштетнијих болести малине јер укључује неколико вируса.</a:t>
            </a:r>
          </a:p>
          <a:p>
            <a:endParaRPr lang="sr-Cyrl-RS" dirty="0" smtClean="0"/>
          </a:p>
          <a:p>
            <a:r>
              <a:rPr lang="sr-Cyrl-RS" dirty="0" smtClean="0"/>
              <a:t>Симптоми су листови који имају жуте мрље између нерава, смањен раст и распадање плодова када малина сазри.</a:t>
            </a:r>
            <a:endParaRPr lang="sr-Cyrl-RS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24" y="2342511"/>
            <a:ext cx="3946634" cy="29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70825" y="172631"/>
            <a:ext cx="9404723" cy="1400530"/>
          </a:xfrm>
        </p:spPr>
        <p:txBody>
          <a:bodyPr/>
          <a:lstStyle/>
          <a:p>
            <a:pPr lvl="0" algn="ctr"/>
            <a:r>
              <a:rPr lang="sr-Cyrl-RS" dirty="0"/>
              <a:t>Вирус коју узрокује коврџање листа малине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Čuvar mesta za sadržaj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9" y="1940683"/>
            <a:ext cx="3437265" cy="4588748"/>
          </a:xfrm>
        </p:spPr>
      </p:pic>
      <p:sp>
        <p:nvSpPr>
          <p:cNvPr id="5" name="Pravougaonik 4"/>
          <p:cNvSpPr/>
          <p:nvPr/>
        </p:nvSpPr>
        <p:spPr>
          <a:xfrm>
            <a:off x="8087710" y="2331117"/>
            <a:ext cx="31688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dirty="0" smtClean="0"/>
              <a:t>Вирус изазива малинина ваш </a:t>
            </a:r>
            <a:r>
              <a:rPr lang="en-US" dirty="0"/>
              <a:t>Aphis </a:t>
            </a:r>
            <a:r>
              <a:rPr lang="en-US" dirty="0" smtClean="0"/>
              <a:t>rubicola</a:t>
            </a:r>
            <a:r>
              <a:rPr lang="sr-Cyrl-RS" dirty="0" smtClean="0"/>
              <a:t>. </a:t>
            </a:r>
            <a:endParaRPr lang="sr-Cyrl-RS" dirty="0"/>
          </a:p>
          <a:p>
            <a:endParaRPr lang="sr-Cyrl-RS" dirty="0"/>
          </a:p>
          <a:p>
            <a:r>
              <a:rPr lang="sr-Cyrl-RS" dirty="0"/>
              <a:t>Симптоми су </a:t>
            </a:r>
            <a:r>
              <a:rPr lang="sr-Cyrl-RS" dirty="0" smtClean="0"/>
              <a:t>увијени листови и знак су да малина има смртоносну болест. </a:t>
            </a:r>
            <a:endParaRPr lang="sr-Cyrl-RS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263286"/>
            <a:ext cx="3154648" cy="41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2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46111" y="179023"/>
            <a:ext cx="9404723" cy="1400530"/>
          </a:xfrm>
        </p:spPr>
        <p:txBody>
          <a:bodyPr/>
          <a:lstStyle/>
          <a:p>
            <a:pPr algn="ctr"/>
            <a:r>
              <a:rPr lang="sr-Cyrl-RS" dirty="0" smtClean="0"/>
              <a:t>Улазни </a:t>
            </a:r>
            <a:r>
              <a:rPr lang="sr-Cyrl-RS" dirty="0" smtClean="0"/>
              <a:t>подаци </a:t>
            </a:r>
            <a:r>
              <a:rPr lang="sr-Cyrl-RS" dirty="0" smtClean="0"/>
              <a:t>дубоке неуронске мреже</a:t>
            </a:r>
            <a:endParaRPr lang="en-US" dirty="0"/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646111" y="2352464"/>
            <a:ext cx="6290717" cy="4142930"/>
          </a:xfrm>
        </p:spPr>
        <p:txBody>
          <a:bodyPr/>
          <a:lstStyle/>
          <a:p>
            <a:pPr marL="0" indent="0">
              <a:buNone/>
            </a:pPr>
            <a:r>
              <a:rPr lang="sr-Cyrl-RS" dirty="0" smtClean="0"/>
              <a:t>-	Вредности </a:t>
            </a:r>
            <a:r>
              <a:rPr lang="sr-Cyrl-RS" dirty="0"/>
              <a:t>пиксела појединачних слика. </a:t>
            </a:r>
            <a:endParaRPr lang="sr-Cyrl-RS" dirty="0" smtClean="0"/>
          </a:p>
          <a:p>
            <a:pPr marL="0" indent="0">
              <a:buNone/>
            </a:pPr>
            <a:endParaRPr lang="sr-Cyrl-RS" dirty="0" smtClean="0"/>
          </a:p>
          <a:p>
            <a:pPr marL="0" indent="0" algn="just">
              <a:buNone/>
            </a:pPr>
            <a:r>
              <a:rPr lang="sr-Cyrl-RS" dirty="0" smtClean="0"/>
              <a:t>Слике </a:t>
            </a:r>
            <a:r>
              <a:rPr lang="sr-Cyrl-RS" dirty="0"/>
              <a:t>су тродимензионе, </a:t>
            </a:r>
            <a:r>
              <a:rPr lang="en-US" dirty="0"/>
              <a:t>RGB</a:t>
            </a:r>
            <a:r>
              <a:rPr lang="sr-Cyrl-RS" dirty="0"/>
              <a:t> слике, облика (200, 200, 3). </a:t>
            </a:r>
            <a:endParaRPr lang="sr-Cyrl-RS" dirty="0" smtClean="0"/>
          </a:p>
          <a:p>
            <a:pPr marL="0" indent="0" algn="just">
              <a:buNone/>
            </a:pPr>
            <a:r>
              <a:rPr lang="sr-Cyrl-RS" dirty="0" smtClean="0"/>
              <a:t>Укупан </a:t>
            </a:r>
            <a:r>
              <a:rPr lang="sr-Cyrl-RS" dirty="0"/>
              <a:t>број </a:t>
            </a:r>
            <a:r>
              <a:rPr lang="sr-Cyrl-RS" dirty="0" smtClean="0"/>
              <a:t>параметара је </a:t>
            </a:r>
            <a:r>
              <a:rPr lang="sr-Cyrl-RS" dirty="0"/>
              <a:t>120 хиљада за </a:t>
            </a:r>
            <a:r>
              <a:rPr lang="sr-Cyrl-RS" dirty="0" smtClean="0"/>
              <a:t>сваки податак на улазу система.</a:t>
            </a:r>
          </a:p>
          <a:p>
            <a:pPr marL="0" indent="0" algn="just">
              <a:buNone/>
            </a:pPr>
            <a:r>
              <a:rPr lang="sr-Cyrl-RS" dirty="0" smtClean="0"/>
              <a:t>Укупан број </a:t>
            </a:r>
            <a:r>
              <a:rPr lang="sr-Cyrl-RS" dirty="0"/>
              <a:t>слика у проблему </a:t>
            </a:r>
            <a:r>
              <a:rPr lang="sr-Cyrl-RS" i="1" dirty="0"/>
              <a:t>предвиђања </a:t>
            </a:r>
            <a:r>
              <a:rPr lang="sr-Cyrl-RS" i="1" dirty="0" smtClean="0"/>
              <a:t>биљних болести биљке </a:t>
            </a:r>
            <a:r>
              <a:rPr lang="sr-Cyrl-RS" i="1" dirty="0"/>
              <a:t>малине</a:t>
            </a:r>
            <a:r>
              <a:rPr lang="sr-Cyrl-RS" dirty="0"/>
              <a:t> је </a:t>
            </a:r>
            <a:r>
              <a:rPr lang="sr-Cyrl-RS" dirty="0" smtClean="0"/>
              <a:t>2341.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13" y="2175640"/>
            <a:ext cx="3563007" cy="35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20417" y="162548"/>
            <a:ext cx="9404723" cy="1400530"/>
          </a:xfrm>
        </p:spPr>
        <p:txBody>
          <a:bodyPr/>
          <a:lstStyle/>
          <a:p>
            <a:pPr algn="ctr"/>
            <a:r>
              <a:rPr lang="sr-Cyrl-RS" dirty="0" smtClean="0"/>
              <a:t>Излазни подаци </a:t>
            </a:r>
            <a:r>
              <a:rPr lang="sr-Cyrl-RS" dirty="0"/>
              <a:t>дубоке неуронске мреже</a:t>
            </a:r>
            <a:endParaRPr lang="en-US" dirty="0"/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944674" y="1891863"/>
            <a:ext cx="9429035" cy="2081047"/>
          </a:xfrm>
        </p:spPr>
        <p:txBody>
          <a:bodyPr/>
          <a:lstStyle/>
          <a:p>
            <a:pPr marL="0" indent="0">
              <a:buNone/>
            </a:pPr>
            <a:r>
              <a:rPr lang="sr-Cyrl-RS" dirty="0" smtClean="0"/>
              <a:t>Излазни податак неуронске мреже за једну инстанцу на улазу је предвиђена биљна болест малине при чему су све остале биљне болести негиране. Имплементиран је као </a:t>
            </a:r>
            <a:r>
              <a:rPr lang="en-US" i="1" dirty="0" smtClean="0"/>
              <a:t>numpy</a:t>
            </a:r>
            <a:r>
              <a:rPr lang="en-US" dirty="0" smtClean="0"/>
              <a:t> </a:t>
            </a:r>
            <a:r>
              <a:rPr lang="sr-Cyrl-RS" dirty="0" smtClean="0"/>
              <a:t>вектор чија је </a:t>
            </a:r>
            <a:r>
              <a:rPr lang="sr-Cyrl-RS" dirty="0"/>
              <a:t>једна вредност један за установљену биљну </a:t>
            </a:r>
            <a:r>
              <a:rPr lang="sr-Cyrl-RS" dirty="0" smtClean="0"/>
              <a:t>болест</a:t>
            </a:r>
            <a:r>
              <a:rPr lang="sr-Cyrl-RS" dirty="0"/>
              <a:t> </a:t>
            </a:r>
            <a:r>
              <a:rPr lang="sr-Cyrl-RS" dirty="0" smtClean="0"/>
              <a:t>и остале вредности нуле за оне биљне болести које имају мању вероватноћу постојања.</a:t>
            </a:r>
            <a:endParaRPr lang="en-US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17" y="3787829"/>
            <a:ext cx="7791356" cy="27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409903" y="2054772"/>
            <a:ext cx="9837683" cy="3121573"/>
          </a:xfrm>
        </p:spPr>
        <p:txBody>
          <a:bodyPr/>
          <a:lstStyle/>
          <a:p>
            <a:r>
              <a:rPr lang="en-US" sz="2400" i="1" dirty="0" smtClean="0"/>
              <a:t>“</a:t>
            </a:r>
            <a:r>
              <a:rPr lang="en-US" sz="1800" i="1" dirty="0" smtClean="0"/>
              <a:t> </a:t>
            </a:r>
            <a:r>
              <a:rPr lang="sr-Cyrl-RS" sz="1800" i="1" dirty="0" smtClean="0"/>
              <a:t>Малина се највише узгаја на парцелама малих фармера на подручју западне и централне Србије.  Већина </a:t>
            </a:r>
            <a:r>
              <a:rPr lang="sr-Cyrl-RS" sz="1800" i="1" dirty="0" smtClean="0"/>
              <a:t>малина </a:t>
            </a:r>
            <a:r>
              <a:rPr lang="sr-Cyrl-RS" sz="1800" i="1" dirty="0" smtClean="0"/>
              <a:t>у нашој земљи нажалост је </a:t>
            </a:r>
            <a:r>
              <a:rPr lang="sr-Cyrl-RS" sz="1800" i="1" dirty="0" smtClean="0"/>
              <a:t>засађена </a:t>
            </a:r>
            <a:r>
              <a:rPr lang="sr-Cyrl-RS" sz="1800" i="1" dirty="0" smtClean="0"/>
              <a:t>помоћу садница из већ постојећих </a:t>
            </a:r>
            <a:r>
              <a:rPr lang="sr-Cyrl-RS" sz="1800" i="1" dirty="0"/>
              <a:t>з</a:t>
            </a:r>
            <a:r>
              <a:rPr lang="sr-Cyrl-RS" sz="1800" i="1" dirty="0" smtClean="0"/>
              <a:t>асада малине, </a:t>
            </a:r>
            <a:r>
              <a:rPr lang="sr-Cyrl-RS" sz="1800" i="1" dirty="0" smtClean="0"/>
              <a:t>због чега је ниво приноса низак, квалитет плода је лош, а трајање многих засада кратко. Ово је последица недовољних количина квалитетних стабљика матичних садница, као и високе цене ових стабљика, што пуно отежава малим фармерима. Данас се годишње око 2 до 3 милиона стабљика произведе из посебних матичних засада, оригиналне категорије. Ова произведена количина није довољна да би се омогућила замена амортизованих засада малина, али представља значајан корак </a:t>
            </a:r>
            <a:r>
              <a:rPr lang="sr-Cyrl-RS" sz="1800" i="1" dirty="0" smtClean="0"/>
              <a:t>у побољшању  квалитета засада малина у Србији.  </a:t>
            </a:r>
            <a:r>
              <a:rPr lang="sr-Cyrl-RS" sz="1800" i="1" dirty="0" smtClean="0"/>
              <a:t>Са циљем добијања сертификованог садног материјала иницијални материјал одабраних клонова </a:t>
            </a:r>
            <a:r>
              <a:rPr lang="en-US" sz="1800" i="1" dirty="0" smtClean="0"/>
              <a:t>Willamette</a:t>
            </a:r>
            <a:r>
              <a:rPr lang="sr-Cyrl-RS" sz="1800" i="1" dirty="0"/>
              <a:t> </a:t>
            </a:r>
            <a:r>
              <a:rPr lang="sr-Cyrl-RS" sz="1800" i="1" dirty="0" smtClean="0"/>
              <a:t>је размножаван у Центру за воћарство и виноградарство у Чачку. </a:t>
            </a:r>
            <a:r>
              <a:rPr lang="en-US" sz="2400" i="1" dirty="0" smtClean="0"/>
              <a:t>“</a:t>
            </a:r>
            <a:r>
              <a:rPr lang="sr-Cyrl-RS" sz="2400" i="1" dirty="0" smtClean="0"/>
              <a:t> </a:t>
            </a:r>
            <a:r>
              <a:rPr lang="ru-RU" sz="2400" baseline="300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1</a:t>
            </a:r>
            <a:r>
              <a:rPr lang="sr-Cyrl-RS" sz="2000" dirty="0" smtClean="0"/>
              <a:t/>
            </a:r>
            <a:br>
              <a:rPr lang="sr-Cyrl-R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sr-Cyrl-RS" sz="1600" dirty="0" smtClean="0"/>
              <a:t/>
            </a:r>
            <a:br>
              <a:rPr lang="sr-Cyrl-RS" sz="1600" dirty="0" smtClean="0"/>
            </a:br>
            <a:r>
              <a:rPr lang="sr-Cyrl-RS" sz="2000" b="1" dirty="0" smtClean="0"/>
              <a:t>Иако није дозвољена</a:t>
            </a:r>
            <a:r>
              <a:rPr lang="sr-Cyrl-RS" sz="2000" b="1" dirty="0"/>
              <a:t> </a:t>
            </a:r>
            <a:r>
              <a:rPr lang="sr-Cyrl-RS" sz="2000" b="1" dirty="0" smtClean="0"/>
              <a:t>оваква </a:t>
            </a:r>
            <a:r>
              <a:rPr lang="sr-Cyrl-RS" sz="2000" b="1" dirty="0"/>
              <a:t>пракса се и даље </a:t>
            </a:r>
            <a:r>
              <a:rPr lang="sr-Cyrl-RS" sz="2000" b="1" dirty="0" smtClean="0"/>
              <a:t>наставља.</a:t>
            </a:r>
            <a:r>
              <a:rPr lang="sr-Cyrl-RS" sz="1800" b="1" dirty="0" smtClean="0"/>
              <a:t/>
            </a:r>
            <a:br>
              <a:rPr lang="sr-Cyrl-RS" sz="1800" b="1" dirty="0" smtClean="0"/>
            </a:br>
            <a:endParaRPr lang="en-US" sz="1800" b="1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409903" y="5675586"/>
            <a:ext cx="11541399" cy="814551"/>
          </a:xfrm>
        </p:spPr>
        <p:txBody>
          <a:bodyPr>
            <a:noAutofit/>
          </a:bodyPr>
          <a:lstStyle/>
          <a:p>
            <a:endParaRPr lang="ru-RU" sz="1600" i="1" cap="none" baseline="30000" dirty="0" smtClean="0"/>
          </a:p>
          <a:p>
            <a:r>
              <a:rPr lang="ru-RU" sz="1600" i="1" cap="none" baseline="30000" dirty="0" smtClean="0"/>
              <a:t>1</a:t>
            </a:r>
            <a:r>
              <a:rPr lang="ru-RU" sz="1600" i="1" cap="none" dirty="0" smtClean="0"/>
              <a:t> </a:t>
            </a:r>
            <a:r>
              <a:rPr lang="ru-RU" sz="1600" i="1" cap="none" dirty="0"/>
              <a:t>Марко Николић, Мирко Ивановић, Слободан Миленковић, Јасминка Миливојевић, </a:t>
            </a:r>
            <a:r>
              <a:rPr lang="en-US" sz="1600" i="1" cap="none" dirty="0"/>
              <a:t>The State and Prospects of Raspberry Production in Serbia</a:t>
            </a:r>
            <a:r>
              <a:rPr lang="sr-Cyrl-RS" sz="1600" i="1" cap="none" dirty="0"/>
              <a:t> </a:t>
            </a:r>
            <a:r>
              <a:rPr lang="ru-RU" sz="1600" i="1" cap="none" dirty="0"/>
              <a:t>(Београд: Фукултет А</a:t>
            </a:r>
            <a:r>
              <a:rPr lang="ru-RU" sz="1600" i="1" cap="none" dirty="0" smtClean="0"/>
              <a:t>грикултуре</a:t>
            </a:r>
            <a:r>
              <a:rPr lang="ru-RU" sz="1600" i="1" cap="none" dirty="0"/>
              <a:t>, </a:t>
            </a:r>
            <a:r>
              <a:rPr lang="ru-RU" sz="1600" i="1" cap="none" dirty="0" smtClean="0"/>
              <a:t>Универзитет </a:t>
            </a:r>
            <a:r>
              <a:rPr lang="ru-RU" sz="1600" i="1" cap="none" dirty="0"/>
              <a:t>у Београду, 2008).</a:t>
            </a:r>
            <a:endParaRPr lang="en-US" sz="1400" i="1" dirty="0">
              <a:latin typeface="+mn-lt"/>
            </a:endParaRPr>
          </a:p>
        </p:txBody>
      </p:sp>
      <p:cxnSp>
        <p:nvCxnSpPr>
          <p:cNvPr id="5" name="Prava linija spajanja 4"/>
          <p:cNvCxnSpPr/>
          <p:nvPr/>
        </p:nvCxnSpPr>
        <p:spPr>
          <a:xfrm>
            <a:off x="409903" y="5801710"/>
            <a:ext cx="11540359" cy="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4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46110" y="230296"/>
            <a:ext cx="9404723" cy="1400530"/>
          </a:xfrm>
        </p:spPr>
        <p:txBody>
          <a:bodyPr/>
          <a:lstStyle/>
          <a:p>
            <a:pPr algn="ctr"/>
            <a:r>
              <a:rPr lang="sr-Cyrl-RS" dirty="0" smtClean="0"/>
              <a:t>Линеарна компутација у неуронима мреже</a:t>
            </a:r>
            <a:endParaRPr lang="en-US" dirty="0"/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646111" y="2009085"/>
            <a:ext cx="5210992" cy="42187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/>
              <a:t> z = w*a + </a:t>
            </a:r>
            <a:r>
              <a:rPr lang="en-US" sz="3600" dirty="0" smtClean="0"/>
              <a:t>b</a:t>
            </a:r>
            <a:endParaRPr lang="en-US" sz="3200" dirty="0" smtClean="0"/>
          </a:p>
          <a:p>
            <a:pPr marL="0" indent="0">
              <a:buNone/>
            </a:pPr>
            <a:endParaRPr lang="sr-Cyrl-RS" sz="3200" dirty="0"/>
          </a:p>
          <a:p>
            <a:pPr marL="0" indent="0">
              <a:buNone/>
            </a:pPr>
            <a:r>
              <a:rPr lang="sr-Cyrl-RS" sz="2200" dirty="0" smtClean="0"/>
              <a:t>Граница одлучивања је нелинеарна функција која се прилагођава паровима улазних и излазних података у мрежи. Нелинеарност се формира помоћу активационих функција.</a:t>
            </a:r>
          </a:p>
          <a:p>
            <a:pPr marL="0" indent="0">
              <a:buNone/>
            </a:pPr>
            <a:r>
              <a:rPr lang="sr-Cyrl-RS" sz="2200" dirty="0" smtClean="0"/>
              <a:t>Параметри </a:t>
            </a:r>
            <a:r>
              <a:rPr lang="en-US" sz="2200" dirty="0" smtClean="0"/>
              <a:t> w</a:t>
            </a:r>
            <a:r>
              <a:rPr lang="sr-Cyrl-RS" sz="2200" dirty="0" smtClean="0"/>
              <a:t> и </a:t>
            </a:r>
            <a:r>
              <a:rPr lang="en-US" sz="2200" dirty="0" smtClean="0"/>
              <a:t>b</a:t>
            </a:r>
            <a:r>
              <a:rPr lang="sr-Cyrl-RS" sz="2200" dirty="0" smtClean="0"/>
              <a:t> неуронске мреже се тренирају до оптималних вредности и током тренинга њихове променљиве вредности резултују различитим облицима граница одлучивања.   </a:t>
            </a:r>
            <a:endParaRPr lang="sr-Cyrl-RS" sz="2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3" y="2009085"/>
            <a:ext cx="5653458" cy="30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7" y="838797"/>
            <a:ext cx="6741126" cy="516786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75" y="1697062"/>
            <a:ext cx="3974718" cy="38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1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74219" y="168554"/>
            <a:ext cx="9404723" cy="1400530"/>
          </a:xfrm>
        </p:spPr>
        <p:txBody>
          <a:bodyPr/>
          <a:lstStyle/>
          <a:p>
            <a:pPr algn="ctr"/>
            <a:r>
              <a:rPr lang="sr-Cyrl-RS" dirty="0" smtClean="0"/>
              <a:t>Активационе функције у слојевима неуронске мреже</a:t>
            </a:r>
            <a:endParaRPr lang="en-US" dirty="0"/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862417" y="1907734"/>
            <a:ext cx="4714164" cy="24604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r-Cyrl-RS" dirty="0" smtClean="0"/>
              <a:t>Скривени слојеви користе </a:t>
            </a:r>
            <a:r>
              <a:rPr lang="en-US" dirty="0" smtClean="0"/>
              <a:t>ReLu </a:t>
            </a:r>
            <a:r>
              <a:rPr lang="sr-Cyrl-RS" dirty="0" smtClean="0"/>
              <a:t>нелинеарну, активациону функцију.</a:t>
            </a:r>
          </a:p>
          <a:p>
            <a:pPr marL="0" indent="0">
              <a:buNone/>
            </a:pPr>
            <a:r>
              <a:rPr lang="sr-Latn-CS" dirty="0" smtClean="0"/>
              <a:t>Кључн</a:t>
            </a:r>
            <a:r>
              <a:rPr lang="sr-Cyrl-RS" dirty="0" smtClean="0"/>
              <a:t>а предност </a:t>
            </a:r>
            <a:r>
              <a:rPr lang="sr-Latn-CS" dirty="0" smtClean="0"/>
              <a:t>је </a:t>
            </a:r>
            <a:r>
              <a:rPr lang="sr-Latn-CS" dirty="0"/>
              <a:t>да мреже </a:t>
            </a:r>
            <a:r>
              <a:rPr lang="sr-Latn-CS" dirty="0" smtClean="0"/>
              <a:t>са </a:t>
            </a:r>
            <a:r>
              <a:rPr lang="sr-Latn-CS" dirty="0"/>
              <a:t>овом функцијом </a:t>
            </a:r>
            <a:r>
              <a:rPr lang="sr-Cyrl-RS" dirty="0" smtClean="0"/>
              <a:t>активације </a:t>
            </a:r>
            <a:r>
              <a:rPr lang="sr-Latn-CS" dirty="0" smtClean="0"/>
              <a:t>готово </a:t>
            </a:r>
            <a:r>
              <a:rPr lang="sr-Latn-CS" dirty="0"/>
              <a:t>у потпуности </a:t>
            </a:r>
            <a:r>
              <a:rPr lang="sr-Latn-CS" dirty="0" err="1"/>
              <a:t>избегавају</a:t>
            </a:r>
            <a:r>
              <a:rPr lang="sr-Latn-CS" dirty="0"/>
              <a:t> </a:t>
            </a:r>
            <a:r>
              <a:rPr lang="sr-Latn-CS" dirty="0" err="1"/>
              <a:t>проблем</a:t>
            </a:r>
            <a:r>
              <a:rPr lang="sr-Latn-CS" dirty="0"/>
              <a:t> </a:t>
            </a:r>
            <a:r>
              <a:rPr lang="sr-Latn-CS" dirty="0" err="1"/>
              <a:t>нестајања</a:t>
            </a:r>
            <a:r>
              <a:rPr lang="sr-Latn-CS" dirty="0"/>
              <a:t> градијената, </a:t>
            </a:r>
            <a:r>
              <a:rPr lang="sr-Latn-CS" dirty="0" err="1"/>
              <a:t>јер</a:t>
            </a:r>
            <a:r>
              <a:rPr lang="sr-Latn-CS" dirty="0"/>
              <a:t> </a:t>
            </a:r>
            <a:r>
              <a:rPr lang="sr-Latn-CS" dirty="0" err="1"/>
              <a:t>градијенти</a:t>
            </a:r>
            <a:r>
              <a:rPr lang="sr-Latn-CS" dirty="0"/>
              <a:t> </a:t>
            </a:r>
            <a:r>
              <a:rPr lang="sr-Latn-CS" dirty="0" err="1"/>
              <a:t>остају</a:t>
            </a:r>
            <a:r>
              <a:rPr lang="sr-Latn-CS" dirty="0"/>
              <a:t> </a:t>
            </a:r>
            <a:r>
              <a:rPr lang="sr-Latn-CS" dirty="0" err="1"/>
              <a:t>пропорционални</a:t>
            </a:r>
            <a:r>
              <a:rPr lang="sr-Latn-CS" dirty="0"/>
              <a:t> </a:t>
            </a:r>
            <a:r>
              <a:rPr lang="sr-Cyrl-RS" dirty="0" smtClean="0"/>
              <a:t>вредности </a:t>
            </a:r>
            <a:r>
              <a:rPr lang="sr-Latn-CS" dirty="0" err="1" smtClean="0"/>
              <a:t>активира</a:t>
            </a:r>
            <a:r>
              <a:rPr lang="sr-Cyrl-RS" dirty="0" err="1" smtClean="0"/>
              <a:t>ција</a:t>
            </a:r>
            <a:r>
              <a:rPr lang="sr-Latn-CS" dirty="0" smtClean="0"/>
              <a:t> </a:t>
            </a:r>
            <a:r>
              <a:rPr lang="sr-Cyrl-RS" dirty="0" smtClean="0"/>
              <a:t>неурона.</a:t>
            </a:r>
            <a:endParaRPr lang="en-US" dirty="0" smtClean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97" y="4762887"/>
            <a:ext cx="4940371" cy="1131012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97" y="1766454"/>
            <a:ext cx="4940371" cy="2601692"/>
          </a:xfrm>
          <a:prstGeom prst="rect">
            <a:avLst/>
          </a:prstGeom>
        </p:spPr>
      </p:pic>
      <p:sp>
        <p:nvSpPr>
          <p:cNvPr id="6" name="Pravougaonik 5"/>
          <p:cNvSpPr/>
          <p:nvPr/>
        </p:nvSpPr>
        <p:spPr>
          <a:xfrm>
            <a:off x="862417" y="4762887"/>
            <a:ext cx="4714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sz="2000" dirty="0"/>
              <a:t>Активациона функција излазног слоја је </a:t>
            </a:r>
            <a:r>
              <a:rPr lang="en-US" sz="2000" dirty="0"/>
              <a:t>Softmax</a:t>
            </a:r>
            <a:r>
              <a:rPr lang="sr-Cyrl-RS" sz="2000" dirty="0"/>
              <a:t> нелинеарна функција.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747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35746" y="205582"/>
            <a:ext cx="9404723" cy="1400530"/>
          </a:xfrm>
        </p:spPr>
        <p:txBody>
          <a:bodyPr/>
          <a:lstStyle/>
          <a:p>
            <a:pPr algn="ctr"/>
            <a:r>
              <a:rPr lang="sr-Cyrl-RS" sz="4000" dirty="0" smtClean="0"/>
              <a:t>Функција трошка параметра са </a:t>
            </a:r>
            <a:r>
              <a:rPr lang="sr-Latn-RS" sz="4000" dirty="0" smtClean="0"/>
              <a:t>Softmax</a:t>
            </a:r>
            <a:r>
              <a:rPr lang="sr-Cyrl-RS" sz="4000" dirty="0" smtClean="0"/>
              <a:t> активацијом</a:t>
            </a:r>
            <a:endParaRPr lang="en-US" sz="4000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85" y="1883294"/>
            <a:ext cx="8369643" cy="2662774"/>
          </a:xfrm>
          <a:prstGeom prst="rect">
            <a:avLst/>
          </a:prstGeom>
        </p:spPr>
      </p:pic>
      <p:sp>
        <p:nvSpPr>
          <p:cNvPr id="5" name="Pravougaonik 4"/>
          <p:cNvSpPr/>
          <p:nvPr/>
        </p:nvSpPr>
        <p:spPr>
          <a:xfrm>
            <a:off x="3507590" y="4878856"/>
            <a:ext cx="10615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 </a:t>
            </a:r>
            <a:r>
              <a:rPr lang="en-US" sz="2400" b="1" dirty="0" smtClean="0"/>
              <a:t> 0.3   </a:t>
            </a:r>
          </a:p>
          <a:p>
            <a:r>
              <a:rPr lang="en-US" sz="2400" b="1" dirty="0" smtClean="0"/>
              <a:t>  0.2   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0.1   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0.4 </a:t>
            </a:r>
            <a:endParaRPr lang="en-US" sz="2400" b="1" dirty="0"/>
          </a:p>
        </p:txBody>
      </p:sp>
      <p:sp>
        <p:nvSpPr>
          <p:cNvPr id="6" name="Pravougaonik 5"/>
          <p:cNvSpPr/>
          <p:nvPr/>
        </p:nvSpPr>
        <p:spPr>
          <a:xfrm>
            <a:off x="5363448" y="5129741"/>
            <a:ext cx="7679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→</a:t>
            </a:r>
            <a:endParaRPr lang="en-US" sz="4800" b="1" dirty="0"/>
          </a:p>
        </p:txBody>
      </p:sp>
      <p:sp>
        <p:nvSpPr>
          <p:cNvPr id="7" name="Pravougaonik 6"/>
          <p:cNvSpPr/>
          <p:nvPr/>
        </p:nvSpPr>
        <p:spPr>
          <a:xfrm>
            <a:off x="7092469" y="487885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 </a:t>
            </a:r>
            <a:r>
              <a:rPr lang="en-US" sz="2400" b="1" dirty="0" smtClean="0"/>
              <a:t> 0.114   </a:t>
            </a:r>
            <a:endParaRPr lang="en-US" sz="2400" b="1" dirty="0"/>
          </a:p>
          <a:p>
            <a:r>
              <a:rPr lang="en-US" sz="2400" b="1" dirty="0"/>
              <a:t>  </a:t>
            </a:r>
            <a:r>
              <a:rPr lang="en-US" sz="2400" b="1" dirty="0" smtClean="0"/>
              <a:t>0.042   </a:t>
            </a:r>
            <a:endParaRPr lang="en-US" sz="2400" b="1" dirty="0"/>
          </a:p>
          <a:p>
            <a:r>
              <a:rPr lang="en-US" sz="2400" b="1" dirty="0"/>
              <a:t>  </a:t>
            </a:r>
            <a:r>
              <a:rPr lang="en-US" sz="2400" b="1" dirty="0" smtClean="0"/>
              <a:t>0.002   </a:t>
            </a:r>
            <a:endParaRPr lang="en-US" sz="2400" b="1" dirty="0"/>
          </a:p>
          <a:p>
            <a:r>
              <a:rPr lang="en-US" sz="2400" b="1" dirty="0"/>
              <a:t>  </a:t>
            </a:r>
            <a:r>
              <a:rPr lang="en-US" sz="2400" b="1" dirty="0" smtClean="0"/>
              <a:t>0.842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08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22925" y="209588"/>
            <a:ext cx="9404723" cy="931466"/>
          </a:xfrm>
        </p:spPr>
        <p:txBody>
          <a:bodyPr/>
          <a:lstStyle/>
          <a:p>
            <a:pPr algn="ctr"/>
            <a:r>
              <a:rPr lang="sr-Cyrl-RS" sz="4000" dirty="0" smtClean="0"/>
              <a:t>Параметри неуронске мреже</a:t>
            </a:r>
            <a:endParaRPr lang="en-US" sz="4000" dirty="0"/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1409351" y="1457298"/>
            <a:ext cx="8707772" cy="258619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sr-Cyrl-RS" sz="2200" b="1" dirty="0" smtClean="0"/>
              <a:t>Укупан број вредности параметара које треба оптимизовати је </a:t>
            </a:r>
          </a:p>
          <a:p>
            <a:pPr marL="0" indent="0" algn="ctr">
              <a:buNone/>
            </a:pPr>
            <a:r>
              <a:rPr lang="en-US" sz="35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2.264.682‬</a:t>
            </a:r>
            <a:endParaRPr lang="sr-Cyrl-RS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sr-Cyrl-RS" sz="2400" dirty="0" smtClean="0"/>
              <a:t>Конволуцијска мрежа : </a:t>
            </a:r>
            <a:r>
              <a:rPr lang="sr-Cyrl-RS" sz="2400" b="1" dirty="0" smtClean="0"/>
              <a:t>588</a:t>
            </a:r>
            <a:r>
              <a:rPr lang="sr-Cyrl-RS" sz="2800" dirty="0" smtClean="0"/>
              <a:t> </a:t>
            </a:r>
            <a:r>
              <a:rPr lang="sr-Cyrl-RS" dirty="0" smtClean="0"/>
              <a:t>вредности параметара</a:t>
            </a:r>
          </a:p>
          <a:p>
            <a:pPr marL="0" indent="0" algn="ctr">
              <a:buNone/>
            </a:pPr>
            <a:r>
              <a:rPr lang="sr-Cyrl-RS" sz="2400" dirty="0" smtClean="0"/>
              <a:t>Потпуно </a:t>
            </a:r>
            <a:r>
              <a:rPr lang="sr-Cyrl-RS" sz="2400" dirty="0"/>
              <a:t>повезана мрежа: </a:t>
            </a:r>
            <a:r>
              <a:rPr lang="sr-Cyrl-RS" sz="2400" b="1" dirty="0" smtClean="0"/>
              <a:t>2.264.094</a:t>
            </a:r>
            <a:r>
              <a:rPr lang="sr-Cyrl-RS" sz="2800" dirty="0" smtClean="0"/>
              <a:t> </a:t>
            </a:r>
            <a:r>
              <a:rPr lang="sr-Cyrl-RS" dirty="0" smtClean="0"/>
              <a:t>вредности </a:t>
            </a:r>
            <a:r>
              <a:rPr lang="sr-Cyrl-RS" dirty="0"/>
              <a:t>параметара</a:t>
            </a:r>
            <a:endParaRPr lang="sr-Cyrl-RS" dirty="0" smtClean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40" y="4043493"/>
            <a:ext cx="7615194" cy="26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8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69679" y="370339"/>
            <a:ext cx="9404723" cy="1400530"/>
          </a:xfrm>
        </p:spPr>
        <p:txBody>
          <a:bodyPr/>
          <a:lstStyle/>
          <a:p>
            <a:pPr algn="ctr"/>
            <a:r>
              <a:rPr lang="sr-Cyrl-RS" sz="4000" dirty="0" smtClean="0"/>
              <a:t>Адам оптимизациони алгоритам</a:t>
            </a:r>
            <a:endParaRPr lang="en-US" sz="4000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77" y="1370813"/>
            <a:ext cx="3565804" cy="2242764"/>
          </a:xfrm>
          <a:prstGeom prst="rect">
            <a:avLst/>
          </a:prstGeom>
        </p:spPr>
      </p:pic>
      <p:pic>
        <p:nvPicPr>
          <p:cNvPr id="6" name="Slika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77" y="4023526"/>
            <a:ext cx="3579340" cy="2540936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8" y="1370812"/>
            <a:ext cx="4465506" cy="3533275"/>
          </a:xfrm>
          <a:prstGeom prst="rect">
            <a:avLst/>
          </a:prstGeom>
        </p:spPr>
      </p:pic>
      <p:sp>
        <p:nvSpPr>
          <p:cNvPr id="8" name="Pravougaonik 7"/>
          <p:cNvSpPr/>
          <p:nvPr/>
        </p:nvSpPr>
        <p:spPr>
          <a:xfrm>
            <a:off x="5531708" y="5480679"/>
            <a:ext cx="6096000" cy="8659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350" marR="2540" indent="-6350" algn="just">
              <a:lnSpc>
                <a:spcPct val="103000"/>
              </a:lnSpc>
              <a:spcAft>
                <a:spcPts val="65"/>
              </a:spcAft>
            </a:pPr>
            <a:r>
              <a:rPr lang="sr-Cyrl-RS" sz="1600" dirty="0">
                <a:latin typeface="Calibri" panose="020F0502020204030204" pitchFamily="34" charset="0"/>
                <a:ea typeface="Arial" panose="020B0604020202020204" pitchFamily="34" charset="0"/>
              </a:rPr>
              <a:t>Грешка коју овај класификациони алгоритам прави на :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540" lvl="0" indent="-342900" algn="just">
              <a:lnSpc>
                <a:spcPct val="103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sr-Cyrl-RS" sz="1600" dirty="0">
                <a:latin typeface="Calibri" panose="020F0502020204030204" pitchFamily="34" charset="0"/>
                <a:ea typeface="Arial" panose="020B0604020202020204" pitchFamily="34" charset="0"/>
              </a:rPr>
              <a:t>тренинг скупу податка је </a:t>
            </a:r>
            <a:r>
              <a:rPr lang="sr-Cyrl-RS" sz="1600" dirty="0" smtClean="0">
                <a:latin typeface="Calibri" panose="020F0502020204030204" pitchFamily="34" charset="0"/>
                <a:ea typeface="Arial" panose="020B0604020202020204" pitchFamily="34" charset="0"/>
              </a:rPr>
              <a:t>:</a:t>
            </a:r>
            <a:r>
              <a:rPr lang="en-US" sz="1600" dirty="0" smtClean="0">
                <a:latin typeface="Calibri" panose="020F0502020204030204" pitchFamily="34" charset="0"/>
                <a:ea typeface="Arial" panose="020B0604020202020204" pitchFamily="34" charset="0"/>
              </a:rPr>
              <a:t>   </a:t>
            </a:r>
            <a:r>
              <a:rPr lang="sr-Cyrl-RS" sz="1600" dirty="0" smtClean="0">
                <a:latin typeface="Calibri" panose="020F0502020204030204" pitchFamily="34" charset="0"/>
                <a:ea typeface="Arial" panose="020B0604020202020204" pitchFamily="34" charset="0"/>
              </a:rPr>
              <a:t>0,130</a:t>
            </a:r>
            <a:r>
              <a:rPr lang="sr-Cyrl-RS" sz="1600" dirty="0">
                <a:latin typeface="Calibri" panose="020F0502020204030204" pitchFamily="34" charset="0"/>
                <a:ea typeface="Arial" panose="020B0604020202020204" pitchFamily="34" charset="0"/>
              </a:rPr>
              <a:t>, грешка је 13%</a:t>
            </a:r>
            <a:endParaRPr lang="en-US" sz="1400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342900" marR="2540" lvl="0" indent="-342900" algn="just">
              <a:lnSpc>
                <a:spcPct val="103000"/>
              </a:lnSpc>
              <a:spcAft>
                <a:spcPts val="65"/>
              </a:spcAft>
              <a:buFont typeface="Calibri" panose="020F0502020204030204" pitchFamily="34" charset="0"/>
              <a:buChar char="-"/>
            </a:pPr>
            <a:r>
              <a:rPr lang="sr-Cyrl-RS" sz="1600" dirty="0">
                <a:latin typeface="Calibri" panose="020F0502020204030204" pitchFamily="34" charset="0"/>
                <a:ea typeface="Arial" panose="020B0604020202020204" pitchFamily="34" charset="0"/>
              </a:rPr>
              <a:t>тест скупу података је </a:t>
            </a:r>
            <a:r>
              <a:rPr lang="sr-Cyrl-RS" sz="1600" dirty="0" smtClean="0">
                <a:latin typeface="Calibri" panose="020F0502020204030204" pitchFamily="34" charset="0"/>
                <a:ea typeface="Arial" panose="020B0604020202020204" pitchFamily="34" charset="0"/>
              </a:rPr>
              <a:t>:</a:t>
            </a:r>
            <a:r>
              <a:rPr lang="en-US" sz="1600" dirty="0" smtClean="0">
                <a:latin typeface="Calibri" panose="020F0502020204030204" pitchFamily="34" charset="0"/>
                <a:ea typeface="Arial" panose="020B0604020202020204" pitchFamily="34" charset="0"/>
              </a:rPr>
              <a:t>        </a:t>
            </a:r>
            <a:r>
              <a:rPr lang="sr-Cyrl-RS" sz="1600" dirty="0" smtClean="0">
                <a:latin typeface="Calibri" panose="020F0502020204030204" pitchFamily="34" charset="0"/>
                <a:ea typeface="Arial" panose="020B0604020202020204" pitchFamily="34" charset="0"/>
              </a:rPr>
              <a:t>0,128</a:t>
            </a:r>
            <a:r>
              <a:rPr lang="sr-Cyrl-RS" sz="1600" dirty="0">
                <a:latin typeface="Calibri" panose="020F0502020204030204" pitchFamily="34" charset="0"/>
                <a:ea typeface="Arial" panose="020B0604020202020204" pitchFamily="34" charset="0"/>
              </a:rPr>
              <a:t>, грешка је 12,8% </a:t>
            </a:r>
            <a:endParaRPr lang="en-US" sz="14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1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46111" y="736497"/>
            <a:ext cx="9404723" cy="1400530"/>
          </a:xfrm>
        </p:spPr>
        <p:txBody>
          <a:bodyPr/>
          <a:lstStyle/>
          <a:p>
            <a:r>
              <a:rPr lang="sr-Cyrl-RS" sz="3200" dirty="0" smtClean="0"/>
              <a:t>Значај рада</a:t>
            </a:r>
            <a:endParaRPr lang="en-US" sz="3200" dirty="0"/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1104293" y="1737607"/>
            <a:ext cx="8946541" cy="4195481"/>
          </a:xfrm>
        </p:spPr>
        <p:txBody>
          <a:bodyPr>
            <a:normAutofit/>
          </a:bodyPr>
          <a:lstStyle/>
          <a:p>
            <a:r>
              <a:rPr lang="sr-Cyrl-RS" dirty="0" smtClean="0"/>
              <a:t>Сврха </a:t>
            </a:r>
            <a:r>
              <a:rPr lang="sr-Cyrl-RS" dirty="0" smtClean="0"/>
              <a:t>овог рада је </a:t>
            </a:r>
            <a:r>
              <a:rPr lang="sr-Cyrl-RS" dirty="0" smtClean="0"/>
              <a:t>приказ примене техника дубоког </a:t>
            </a:r>
            <a:r>
              <a:rPr lang="sr-Cyrl-RS" dirty="0" smtClean="0"/>
              <a:t>учења у класификацији биљних болести малине према сликама заражених листова, стабљика и плодова. Закључак неуронске мреже може бити искоришћен зарад примене одговарајућих превентивних мера као што је орезивање, коришћење хемијских препарата  и сл.</a:t>
            </a:r>
          </a:p>
          <a:p>
            <a:r>
              <a:rPr lang="sr-Cyrl-RS" dirty="0" smtClean="0"/>
              <a:t>Уколико се технике из области дубоког учења примењују</a:t>
            </a:r>
            <a:r>
              <a:rPr lang="sr-Cyrl-RS" dirty="0" smtClean="0"/>
              <a:t> на одговарајући начин </a:t>
            </a:r>
            <a:r>
              <a:rPr lang="sr-Cyrl-RS" dirty="0" smtClean="0"/>
              <a:t>алгоритам може имати велику прецизност у предвиђању биљне болести малине. </a:t>
            </a:r>
            <a:r>
              <a:rPr lang="sr-Cyrl-RS" dirty="0" smtClean="0"/>
              <a:t>Прецизност класификационог алгоритма зависи од</a:t>
            </a:r>
            <a:r>
              <a:rPr lang="sr-Cyrl-RS" dirty="0" smtClean="0"/>
              <a:t> емпиријске примене одговарајућих, фиксних параметара неуронске мреже и начина на који се </a:t>
            </a:r>
            <a:r>
              <a:rPr lang="sr-Cyrl-RS" dirty="0" smtClean="0"/>
              <a:t>променљиве вредности </a:t>
            </a:r>
            <a:r>
              <a:rPr lang="sr-Cyrl-RS" dirty="0" smtClean="0"/>
              <a:t>параметра неурона мреже тренирају. </a:t>
            </a:r>
            <a:endParaRPr lang="sr-Cyrl-RS" dirty="0" smtClean="0"/>
          </a:p>
        </p:txBody>
      </p:sp>
    </p:spTree>
    <p:extLst>
      <p:ext uri="{BB962C8B-B14F-4D97-AF65-F5344CB8AC3E}">
        <p14:creationId xmlns:p14="http://schemas.microsoft.com/office/powerpoint/2010/main" val="40371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45130" y="114967"/>
            <a:ext cx="9404723" cy="799433"/>
          </a:xfrm>
        </p:spPr>
        <p:txBody>
          <a:bodyPr/>
          <a:lstStyle/>
          <a:p>
            <a:r>
              <a:rPr lang="sr-Latn-CS" sz="1800" dirty="0" err="1"/>
              <a:t>Plantix</a:t>
            </a:r>
            <a:r>
              <a:rPr lang="sr-Latn-CS" sz="1800" dirty="0"/>
              <a:t> </a:t>
            </a:r>
            <a:r>
              <a:rPr lang="en-US" sz="1800" dirty="0" smtClean="0"/>
              <a:t>- </a:t>
            </a:r>
            <a:r>
              <a:rPr lang="sr-Latn-CS" sz="1800" dirty="0" err="1" smtClean="0"/>
              <a:t>апликација</a:t>
            </a:r>
            <a:r>
              <a:rPr lang="sr-Latn-CS" sz="1800" dirty="0" smtClean="0"/>
              <a:t> </a:t>
            </a:r>
            <a:r>
              <a:rPr lang="sr-Latn-CS" sz="1800" dirty="0"/>
              <a:t>за </a:t>
            </a:r>
            <a:r>
              <a:rPr lang="sr-Latn-CS" sz="1800" dirty="0" err="1"/>
              <a:t>дијагнозу</a:t>
            </a:r>
            <a:r>
              <a:rPr lang="sr-Latn-CS" sz="1800" dirty="0"/>
              <a:t> биљних </a:t>
            </a:r>
            <a:r>
              <a:rPr lang="sr-Latn-CS" sz="1800" dirty="0" err="1"/>
              <a:t>болести</a:t>
            </a:r>
            <a:r>
              <a:rPr lang="sr-Latn-CS" sz="1800" dirty="0"/>
              <a:t> за </a:t>
            </a:r>
            <a:r>
              <a:rPr lang="sr-Latn-CS" sz="1800" dirty="0" err="1"/>
              <a:t>баштоване</a:t>
            </a:r>
            <a:r>
              <a:rPr lang="sr-Latn-CS" sz="1800" dirty="0"/>
              <a:t> и </a:t>
            </a:r>
            <a:r>
              <a:rPr lang="sr-Latn-CS" sz="1800" dirty="0" err="1"/>
              <a:t>пољопривреднике</a:t>
            </a:r>
            <a:r>
              <a:rPr lang="sr-Latn-CS" sz="1800" dirty="0"/>
              <a:t>.</a:t>
            </a:r>
            <a:endParaRPr lang="en-US" sz="1800" dirty="0"/>
          </a:p>
        </p:txBody>
      </p:sp>
      <p:pic>
        <p:nvPicPr>
          <p:cNvPr id="4" name="Plantix - a plant disease diagnosis app for gardener &amp; smallholder farmer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406" y="856734"/>
            <a:ext cx="9608066" cy="540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3636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46111" y="389655"/>
            <a:ext cx="9404723" cy="1400530"/>
          </a:xfrm>
        </p:spPr>
        <p:txBody>
          <a:bodyPr/>
          <a:lstStyle/>
          <a:p>
            <a:r>
              <a:rPr lang="sr-Cyrl-RS" sz="2000" b="1" dirty="0" smtClean="0"/>
              <a:t>Класификација стања</a:t>
            </a:r>
            <a:r>
              <a:rPr lang="en-US" sz="2000" b="1" dirty="0" smtClean="0"/>
              <a:t> </a:t>
            </a:r>
            <a:r>
              <a:rPr lang="sr-Cyrl-RS" sz="2000" b="1" dirty="0" smtClean="0"/>
              <a:t>малине </a:t>
            </a:r>
            <a:br>
              <a:rPr lang="sr-Cyrl-RS" sz="2000" b="1" dirty="0" smtClean="0"/>
            </a:br>
            <a:r>
              <a:rPr lang="sr-Cyrl-RS" sz="2000" dirty="0" smtClean="0"/>
              <a:t/>
            </a:r>
            <a:br>
              <a:rPr lang="sr-Cyrl-RS" sz="2000" dirty="0" smtClean="0"/>
            </a:br>
            <a:r>
              <a:rPr lang="sr-Cyrl-RS" sz="1800" dirty="0" smtClean="0"/>
              <a:t>Биљне болести малине раздвајају се у тринаест стања, од којих прво стање описује здраву биљку малине, а сва остала упућују на неку специфичну биљну болест, вирус или стање које је узроковано малинином мушицом:</a:t>
            </a:r>
            <a:br>
              <a:rPr lang="sr-Cyrl-RS" sz="1800" dirty="0" smtClean="0"/>
            </a:br>
            <a:endParaRPr lang="en-US" sz="1800" dirty="0"/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1103312" y="2131745"/>
            <a:ext cx="8947522" cy="4568599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sr-Cyrl-RS" dirty="0" smtClean="0"/>
              <a:t>Здрава малина</a:t>
            </a:r>
            <a:endParaRPr lang="en-US" dirty="0" smtClean="0"/>
          </a:p>
          <a:p>
            <a:pPr lvl="0"/>
            <a:r>
              <a:rPr lang="sr-Cyrl-RS" dirty="0"/>
              <a:t>Антракоза малине</a:t>
            </a:r>
            <a:endParaRPr lang="en-US" dirty="0"/>
          </a:p>
          <a:p>
            <a:pPr lvl="0"/>
            <a:r>
              <a:rPr lang="sr-Cyrl-RS" dirty="0" smtClean="0"/>
              <a:t>Бактериозни </a:t>
            </a:r>
            <a:r>
              <a:rPr lang="sr-Cyrl-RS" dirty="0"/>
              <a:t>рак</a:t>
            </a:r>
            <a:endParaRPr lang="en-US" dirty="0"/>
          </a:p>
          <a:p>
            <a:pPr lvl="0"/>
            <a:r>
              <a:rPr lang="sr-Cyrl-RS" dirty="0"/>
              <a:t>Сива трулеж</a:t>
            </a:r>
            <a:endParaRPr lang="en-US" dirty="0"/>
          </a:p>
          <a:p>
            <a:pPr lvl="0"/>
            <a:r>
              <a:rPr lang="sr-Cyrl-RS" dirty="0"/>
              <a:t>Бактериозна пламењача</a:t>
            </a:r>
            <a:endParaRPr lang="en-US" dirty="0"/>
          </a:p>
          <a:p>
            <a:pPr lvl="0"/>
            <a:r>
              <a:rPr lang="sr-Cyrl-RS" dirty="0"/>
              <a:t>Стање малине узроковано малинином мушицом</a:t>
            </a:r>
            <a:endParaRPr lang="en-US" dirty="0"/>
          </a:p>
          <a:p>
            <a:pPr lvl="0"/>
            <a:r>
              <a:rPr lang="sr-Cyrl-RS" dirty="0"/>
              <a:t>Наранџаста рђа</a:t>
            </a:r>
            <a:endParaRPr lang="en-US" dirty="0"/>
          </a:p>
          <a:p>
            <a:pPr lvl="0"/>
            <a:r>
              <a:rPr lang="sr-Cyrl-RS" dirty="0"/>
              <a:t>Пламењача корена малине</a:t>
            </a:r>
            <a:endParaRPr lang="en-US" dirty="0"/>
          </a:p>
          <a:p>
            <a:pPr lvl="0"/>
            <a:r>
              <a:rPr lang="sr-Cyrl-RS" dirty="0"/>
              <a:t>Љубичаста пегавост / Сушење изданка малине</a:t>
            </a:r>
            <a:endParaRPr lang="en-US" dirty="0"/>
          </a:p>
          <a:p>
            <a:pPr lvl="0"/>
            <a:r>
              <a:rPr lang="sr-Cyrl-RS" dirty="0" smtClean="0"/>
              <a:t>Вирус патуљастог раста</a:t>
            </a:r>
            <a:endParaRPr lang="en-US" dirty="0"/>
          </a:p>
          <a:p>
            <a:pPr lvl="0"/>
            <a:r>
              <a:rPr lang="sr-Cyrl-RS" dirty="0"/>
              <a:t>Вирус тачкастог листа</a:t>
            </a:r>
            <a:endParaRPr lang="en-US" dirty="0"/>
          </a:p>
          <a:p>
            <a:pPr lvl="0"/>
            <a:r>
              <a:rPr lang="sr-Cyrl-RS" dirty="0"/>
              <a:t>Мозаик вирус</a:t>
            </a:r>
            <a:endParaRPr lang="en-US" dirty="0"/>
          </a:p>
          <a:p>
            <a:pPr lvl="0"/>
            <a:r>
              <a:rPr lang="sr-Cyrl-RS" dirty="0"/>
              <a:t>Вирус коју узрокује коврџање листа малине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2117124" y="477795"/>
            <a:ext cx="6820929" cy="2199504"/>
          </a:xfrm>
        </p:spPr>
        <p:txBody>
          <a:bodyPr/>
          <a:lstStyle/>
          <a:p>
            <a:pPr lvl="0" algn="ctr"/>
            <a:r>
              <a:rPr lang="sr-Cyrl-RS" sz="5400" dirty="0"/>
              <a:t>Антракоза </a:t>
            </a:r>
            <a:r>
              <a:rPr lang="sr-Cyrl-RS" sz="5400" dirty="0" smtClean="0"/>
              <a:t>малине</a:t>
            </a:r>
            <a:r>
              <a:rPr lang="sr-Cyrl-RS" sz="5400" dirty="0"/>
              <a:t/>
            </a:r>
            <a:br>
              <a:rPr lang="sr-Cyrl-RS" sz="5400" dirty="0"/>
            </a:br>
            <a:r>
              <a:rPr lang="sr-Cyrl-RS" sz="2000" dirty="0" smtClean="0"/>
              <a:t>гљивично обољење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24" y="1577547"/>
            <a:ext cx="3058298" cy="4077731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98" y="2339440"/>
            <a:ext cx="4001874" cy="3315838"/>
          </a:xfrm>
          <a:prstGeom prst="rect">
            <a:avLst/>
          </a:prstGeom>
        </p:spPr>
      </p:pic>
      <p:sp>
        <p:nvSpPr>
          <p:cNvPr id="9" name="Naslov 1"/>
          <p:cNvSpPr txBox="1">
            <a:spLocks/>
          </p:cNvSpPr>
          <p:nvPr/>
        </p:nvSpPr>
        <p:spPr>
          <a:xfrm>
            <a:off x="8455701" y="794384"/>
            <a:ext cx="3310758" cy="5013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Cyrl-RS" sz="1800" dirty="0" smtClean="0"/>
              <a:t>Инфекција малине јавља се у време обилних падавина у периоду када је малина још зелена. </a:t>
            </a:r>
          </a:p>
          <a:p>
            <a:endParaRPr lang="sr-Cyrl-RS" sz="1800" dirty="0" smtClean="0"/>
          </a:p>
          <a:p>
            <a:r>
              <a:rPr lang="sr-Cyrl-RS" sz="1800" dirty="0" smtClean="0"/>
              <a:t>Симптоми су суве семенске плода.</a:t>
            </a:r>
          </a:p>
          <a:p>
            <a:endParaRPr lang="sr-Cyrl-RS" sz="1800" dirty="0" smtClean="0"/>
          </a:p>
          <a:p>
            <a:r>
              <a:rPr lang="sr-Cyrl-RS" sz="1800" dirty="0" smtClean="0"/>
              <a:t>Антракоза се може приметити и појавом белих кружних површина оивичених љубичастом бојом.</a:t>
            </a:r>
          </a:p>
        </p:txBody>
      </p:sp>
    </p:spTree>
    <p:extLst>
      <p:ext uri="{BB962C8B-B14F-4D97-AF65-F5344CB8AC3E}">
        <p14:creationId xmlns:p14="http://schemas.microsoft.com/office/powerpoint/2010/main" val="8938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46111" y="326594"/>
            <a:ext cx="9404723" cy="1400530"/>
          </a:xfrm>
        </p:spPr>
        <p:txBody>
          <a:bodyPr/>
          <a:lstStyle/>
          <a:p>
            <a:pPr lvl="0" algn="ctr"/>
            <a:r>
              <a:rPr lang="sr-Cyrl-RS" sz="5400" dirty="0"/>
              <a:t>Бактериозни </a:t>
            </a:r>
            <a:r>
              <a:rPr lang="sr-Cyrl-RS" sz="5400" dirty="0" smtClean="0"/>
              <a:t>рак</a:t>
            </a:r>
            <a:br>
              <a:rPr lang="sr-Cyrl-RS" sz="5400" dirty="0" smtClean="0"/>
            </a:br>
            <a:r>
              <a:rPr lang="sr-Cyrl-RS" sz="2000" dirty="0" smtClean="0"/>
              <a:t>бактеријско обољење</a:t>
            </a:r>
            <a:r>
              <a:rPr lang="sr-Cyrl-RS" sz="5400" dirty="0" smtClean="0"/>
              <a:t/>
            </a:r>
            <a:br>
              <a:rPr lang="sr-Cyrl-RS" sz="5400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7990805" y="1847351"/>
            <a:ext cx="3412570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r-Cyrl-RS" sz="1800" dirty="0"/>
              <a:t>Бактерије које изазивају ову болест се јављају током зиме приликом оштећења садница или оштећења настала услед појаве инсеката који нападају малину. Б</a:t>
            </a:r>
            <a:r>
              <a:rPr lang="sr-Cyrl-RS" sz="1800" dirty="0" smtClean="0"/>
              <a:t>актерије се </a:t>
            </a:r>
            <a:r>
              <a:rPr lang="sr-Cyrl-RS" sz="1800" dirty="0"/>
              <a:t>п</a:t>
            </a:r>
            <a:r>
              <a:rPr lang="sr-Cyrl-RS" sz="1800" dirty="0" smtClean="0"/>
              <a:t>реносе путем земљишта и инфицирају корене малина. Једном присутне, бактерије остају дуги низ година у корену малине.</a:t>
            </a:r>
            <a:endParaRPr lang="sr-Cyrl-RS" sz="1800" dirty="0"/>
          </a:p>
          <a:p>
            <a:pPr marL="0" indent="0">
              <a:buNone/>
            </a:pPr>
            <a:r>
              <a:rPr lang="sr-Cyrl-RS" sz="1800" dirty="0" smtClean="0"/>
              <a:t>Симптоми су жути листови, мекане стабљике и увећан број ћелија на корену малине.</a:t>
            </a:r>
            <a:endParaRPr lang="sr-Cyrl-RS" sz="1800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847351"/>
            <a:ext cx="3360367" cy="4480489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93" y="1852094"/>
            <a:ext cx="2932385" cy="44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645130" y="232001"/>
            <a:ext cx="9404723" cy="1400530"/>
          </a:xfrm>
        </p:spPr>
        <p:txBody>
          <a:bodyPr/>
          <a:lstStyle/>
          <a:p>
            <a:pPr algn="ctr"/>
            <a:r>
              <a:rPr lang="sr-Cyrl-RS" sz="5400" dirty="0" smtClean="0"/>
              <a:t>Сива трулеж</a:t>
            </a:r>
            <a:br>
              <a:rPr lang="sr-Cyrl-RS" sz="5400" dirty="0" smtClean="0"/>
            </a:br>
            <a:r>
              <a:rPr lang="sr-Cyrl-RS" sz="2000" dirty="0" smtClean="0"/>
              <a:t>гљивично обољење</a:t>
            </a:r>
            <a:endParaRPr lang="en-US" sz="2000" dirty="0"/>
          </a:p>
        </p:txBody>
      </p:sp>
      <p:pic>
        <p:nvPicPr>
          <p:cNvPr id="4" name="Čuvar mesta za sadržaj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6" y="1632531"/>
            <a:ext cx="4776951" cy="4776951"/>
          </a:xfrm>
        </p:spPr>
      </p:pic>
      <p:sp>
        <p:nvSpPr>
          <p:cNvPr id="5" name="Pravougaonik 4"/>
          <p:cNvSpPr/>
          <p:nvPr/>
        </p:nvSpPr>
        <p:spPr>
          <a:xfrm>
            <a:off x="6733898" y="2464139"/>
            <a:ext cx="35945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CS" dirty="0"/>
              <a:t>У јуну се појављују мале, </a:t>
            </a:r>
            <a:r>
              <a:rPr lang="sr-Latn-CS" dirty="0" smtClean="0"/>
              <a:t>инфекције </a:t>
            </a:r>
            <a:r>
              <a:rPr lang="sr-Latn-CS" dirty="0"/>
              <a:t>на </a:t>
            </a:r>
            <a:r>
              <a:rPr lang="sr-Latn-CS" dirty="0" smtClean="0"/>
              <a:t>ткиву </a:t>
            </a:r>
            <a:r>
              <a:rPr lang="sr-Latn-CS" dirty="0"/>
              <a:t>и плоду у </a:t>
            </a:r>
            <a:r>
              <a:rPr lang="sr-Latn-CS" dirty="0" smtClean="0"/>
              <a:t>развоју</a:t>
            </a:r>
            <a:r>
              <a:rPr lang="sr-Cyrl-RS" dirty="0" smtClean="0"/>
              <a:t>.</a:t>
            </a:r>
          </a:p>
          <a:p>
            <a:endParaRPr lang="sr-Cyrl-RS" dirty="0"/>
          </a:p>
          <a:p>
            <a:r>
              <a:rPr lang="sr-Cyrl-RS" dirty="0" smtClean="0"/>
              <a:t>Симптоми су беле гљивице на плоду малине и светло зелене мрље на горњој површини листа малине.</a:t>
            </a:r>
          </a:p>
          <a:p>
            <a:endParaRPr lang="sr-Cyrl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09173" y="153173"/>
            <a:ext cx="9404723" cy="1400530"/>
          </a:xfrm>
        </p:spPr>
        <p:txBody>
          <a:bodyPr/>
          <a:lstStyle/>
          <a:p>
            <a:pPr algn="ctr"/>
            <a:r>
              <a:rPr lang="sr-Cyrl-RS" sz="5400" dirty="0" smtClean="0"/>
              <a:t>Бактериозна пламењача</a:t>
            </a:r>
            <a:r>
              <a:rPr lang="sr-Cyrl-RS" sz="4400" dirty="0"/>
              <a:t/>
            </a:r>
            <a:br>
              <a:rPr lang="sr-Cyrl-RS" sz="4400" dirty="0"/>
            </a:br>
            <a:r>
              <a:rPr lang="sr-Cyrl-RS" sz="1600" dirty="0" smtClean="0"/>
              <a:t>бактеријско обољење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49" y="1770072"/>
            <a:ext cx="6101255" cy="4575941"/>
          </a:xfrm>
          <a:prstGeom prst="rect">
            <a:avLst/>
          </a:prstGeom>
        </p:spPr>
      </p:pic>
      <p:sp>
        <p:nvSpPr>
          <p:cNvPr id="6" name="Čuvar mesta za sadržaj 5"/>
          <p:cNvSpPr>
            <a:spLocks noGrp="1"/>
          </p:cNvSpPr>
          <p:nvPr>
            <p:ph idx="1"/>
          </p:nvPr>
        </p:nvSpPr>
        <p:spPr>
          <a:xfrm>
            <a:off x="8198070" y="1182413"/>
            <a:ext cx="2633071" cy="47357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r-Cyrl-RS" sz="1800" dirty="0" smtClean="0"/>
              <a:t>Бактерије које нападају малину се шире путем инсеката, ветра и путем прскања водом. Јављају се у току обилних падавина и високе влажности и температуре.</a:t>
            </a:r>
          </a:p>
          <a:p>
            <a:pPr marL="0" indent="0">
              <a:buNone/>
            </a:pPr>
            <a:r>
              <a:rPr lang="sr-Cyrl-RS" sz="1800" dirty="0" smtClean="0"/>
              <a:t>Симптоми су црни врхови листова и напредују низ стабљику биљке.</a:t>
            </a:r>
          </a:p>
          <a:p>
            <a:pPr marL="0" indent="0">
              <a:buNone/>
            </a:pPr>
            <a:r>
              <a:rPr lang="sr-Cyrl-RS" sz="1800" dirty="0" smtClean="0"/>
              <a:t>Инфекција се може препознати када млади плодови постану суви и јако тврди.</a:t>
            </a:r>
            <a:endParaRPr lang="sr-Cyrl-R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95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1103</TotalTime>
  <Words>1042</Words>
  <Application>Microsoft Office PowerPoint</Application>
  <PresentationFormat>Široki ekran</PresentationFormat>
  <Paragraphs>110</Paragraphs>
  <Slides>25</Slides>
  <Notes>0</Notes>
  <HiddenSlides>0</HiddenSlides>
  <MMClips>1</MMClips>
  <ScaleCrop>false</ScaleCrop>
  <HeadingPairs>
    <vt:vector size="6" baseType="variant">
      <vt:variant>
        <vt:lpstr>Korišćeni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Times New Roman</vt:lpstr>
      <vt:lpstr>Wingdings 3</vt:lpstr>
      <vt:lpstr>Ion</vt:lpstr>
      <vt:lpstr>Предвиђање биљних болести биљке малине употребом конволуција у дубоким неуронским мрежама  </vt:lpstr>
      <vt:lpstr>“ Малина се највише узгаја на парцелама малих фармера на подручју западне и централне Србије.  Већина малина у нашој земљи нажалост је засађена помоћу садница из већ постојећих засада малине, због чега је ниво приноса низак, квалитет плода је лош, а трајање многих засада кратко. Ово је последица недовољних количина квалитетних стабљика матичних садница, као и високе цене ових стабљика, што пуно отежава малим фармерима. Данас се годишње око 2 до 3 милиона стабљика произведе из посебних матичних засада, оригиналне категорије. Ова произведена количина није довољна да би се омогућила замена амортизованих засада малина, али представља значајан корак у побољшању  квалитета засада малина у Србији.  Са циљем добијања сертификованог садног материјала иницијални материјал одабраних клонова Willamette је размножаван у Центру за воћарство и виноградарство у Чачку. “ 1   Иако није дозвољена оваква пракса се и даље наставља. </vt:lpstr>
      <vt:lpstr>Значај рада</vt:lpstr>
      <vt:lpstr>Plantix - апликација за дијагнозу биљних болести за баштоване и пољопривреднике.</vt:lpstr>
      <vt:lpstr>Класификација стања малине   Биљне болести малине раздвајају се у тринаест стања, од којих прво стање описује здраву биљку малине, а сва остала упућују на неку специфичну биљну болест, вирус или стање које је узроковано малинином мушицом: </vt:lpstr>
      <vt:lpstr>Антракоза малине гљивично обољење </vt:lpstr>
      <vt:lpstr>Бактериозни рак бактеријско обољење  </vt:lpstr>
      <vt:lpstr>Сива трулеж гљивично обољење</vt:lpstr>
      <vt:lpstr>Бактериозна пламењача бактеријско обољење </vt:lpstr>
      <vt:lpstr>Стање малине узроковано малинином мушицом гљивично обољење</vt:lpstr>
      <vt:lpstr>Наранџаста рђа гљивична болест </vt:lpstr>
      <vt:lpstr>Пламењача корена малине бактеријско обољење</vt:lpstr>
      <vt:lpstr>Љубичаста пегавост </vt:lpstr>
      <vt:lpstr>Вирус патуљастог раста </vt:lpstr>
      <vt:lpstr>Вирус тачкастог листа </vt:lpstr>
      <vt:lpstr>Мозаик вирус </vt:lpstr>
      <vt:lpstr>Вирус коју узрокује коврџање листа малине </vt:lpstr>
      <vt:lpstr>Улазни подаци дубоке неуронске мреже</vt:lpstr>
      <vt:lpstr>Излазни подаци дубоке неуронске мреже</vt:lpstr>
      <vt:lpstr>Линеарна компутација у неуронима мреже</vt:lpstr>
      <vt:lpstr>PowerPoint prezentacija</vt:lpstr>
      <vt:lpstr>Активационе функције у слојевима неуронске мреже</vt:lpstr>
      <vt:lpstr>Функција трошка параметра са Softmax активацијом</vt:lpstr>
      <vt:lpstr>Параметри неуронске мреже</vt:lpstr>
      <vt:lpstr>Адам оптимизациони алгоритам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Предвиђање стања биљке малине употребом конволуција у дубоким неуронским мрежама</dc:title>
  <dc:creator>LENA</dc:creator>
  <cp:lastModifiedBy>Lenka Milic</cp:lastModifiedBy>
  <cp:revision>65</cp:revision>
  <dcterms:created xsi:type="dcterms:W3CDTF">2019-10-03T00:02:40Z</dcterms:created>
  <dcterms:modified xsi:type="dcterms:W3CDTF">2019-10-14T01:07:02Z</dcterms:modified>
</cp:coreProperties>
</file>